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a Biswas" initials="H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A92E4-2233-4724-8B3B-255A1E063599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61198-C9CF-4F34-BB10-A5CBF2C014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10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A8040A-4F59-41B5-87B1-61A423BA7781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83F1-2455-46CB-BB63-3BB4CCCAB0DD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C29E-4410-41DF-BFA2-4F89069AE26A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E3A1-A6B1-49B1-BCFE-D38F2542FF41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7D0D3-AE15-4F87-9A25-C893BA9AE047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20651-C8CC-4D75-B061-13EA556FFAA7}" type="datetime1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3AC9-7B4D-4548-A612-7AF60EB3D552}" type="datetime1">
              <a:rPr lang="en-IN" smtClean="0"/>
              <a:t>03-05-2021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8BDC-FE14-491A-A345-3B4425FB1DB1}" type="datetime1">
              <a:rPr lang="en-IN" smtClean="0"/>
              <a:t>03-05-2021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6CC46-BBBD-40CB-B4B7-81200736FC5F}" type="datetime1">
              <a:rPr lang="en-IN" smtClean="0"/>
              <a:t>03-05-2021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F279-B242-4DC6-A776-C7DA77429293}" type="datetime1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78C4B-F633-4FFC-921C-33CEEC9F5ED8}" type="datetime1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7F00768-4FB1-412B-AB6E-8598B31151E2}" type="datetime1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58C71D7-1459-41BD-9DB4-5EF2D3C0C6E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00B050"/>
                </a:solidFill>
              </a:rPr>
              <a:t>উৎপ্রেক্ষা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Presented by </a:t>
            </a:r>
            <a:r>
              <a:rPr lang="en-GB" dirty="0" smtClean="0">
                <a:solidFill>
                  <a:srgbClr val="FF0000"/>
                </a:solidFill>
              </a:rPr>
              <a:t>Dr. Biswajit Podder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Assistant Professor </a:t>
            </a:r>
            <a:r>
              <a:rPr lang="en-GB" dirty="0" smtClean="0"/>
              <a:t>in </a:t>
            </a:r>
            <a:r>
              <a:rPr lang="en-GB" dirty="0" smtClean="0">
                <a:solidFill>
                  <a:srgbClr val="FF0000"/>
                </a:solidFill>
              </a:rPr>
              <a:t>Bengali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Asannagar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MMT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F0"/>
                </a:solidFill>
              </a:rPr>
              <a:t>College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86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সংজ্ঞাঃ-</a:t>
            </a: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7030A0"/>
                </a:solidFill>
              </a:rPr>
              <a:t>উপমেয় ও উপমানের মধ্যে প্রবল সাদৃশ্যের জন্য যদি উপমেয়কে উপমান বা  উপমানকে উপমেয় বলে সংশয় হয় তবে তাকে বলে উৎপ্রেক্ষা।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7030A0"/>
                </a:solidFill>
              </a:rPr>
              <a:t>যেমনঃ- </a:t>
            </a:r>
            <a:r>
              <a:rPr lang="bn-IN" sz="2800" dirty="0" smtClean="0">
                <a:solidFill>
                  <a:srgbClr val="00B050"/>
                </a:solidFill>
              </a:rPr>
              <a:t>পড়ুক দু’ফোঁটা অশ্রু         জগতের পরে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50"/>
                </a:solidFill>
              </a:rPr>
              <a:t>            যেন দুটি বাল্মীকির শ্লোক।– </a:t>
            </a:r>
            <a:r>
              <a:rPr lang="bn-IN" sz="2800" dirty="0" smtClean="0">
                <a:solidFill>
                  <a:srgbClr val="7030A0"/>
                </a:solidFill>
              </a:rPr>
              <a:t>(রবীন্দ্রনাথ)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উৎপ্রেক্ষা প্রধানত দুই প্রকারঃ-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00B0F0"/>
                </a:solidFill>
              </a:rPr>
              <a:t>১) বাচ্যোৎপ্রেক্ষা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7030A0"/>
                </a:solidFill>
              </a:rPr>
              <a:t>২) প্রতীয়মানোৎপ্রেক্ষা </a:t>
            </a:r>
            <a:endParaRPr lang="en-IN" sz="2800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3200" dirty="0" smtClean="0">
                <a:solidFill>
                  <a:srgbClr val="00B0F0"/>
                </a:solidFill>
              </a:rPr>
              <a:t>ইহা একটি সাদৃশ্যমূলক অর্থালঙ্কার</a:t>
            </a:r>
            <a:br>
              <a:rPr lang="bn-IN" sz="3200" dirty="0" smtClean="0">
                <a:solidFill>
                  <a:srgbClr val="00B0F0"/>
                </a:solidFill>
              </a:rPr>
            </a:br>
            <a:r>
              <a:rPr lang="bn-IN" sz="3200" dirty="0" smtClean="0">
                <a:solidFill>
                  <a:srgbClr val="FF0000"/>
                </a:solidFill>
              </a:rPr>
              <a:t>উৎপ্রেক্ষা=সংশয়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8203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dirty="0" smtClean="0">
                <a:solidFill>
                  <a:srgbClr val="FF0000"/>
                </a:solidFill>
              </a:rPr>
              <a:t>সংজ্ঞাঃ- </a:t>
            </a:r>
            <a:r>
              <a:rPr lang="bn-IN" dirty="0" smtClean="0">
                <a:solidFill>
                  <a:srgbClr val="00B0F0"/>
                </a:solidFill>
              </a:rPr>
              <a:t>উপমেয়কে উপমান বলে সংশয় এবং সংশয়মূলক শব্দে তা স্পষ্টতর হলে </a:t>
            </a:r>
            <a:r>
              <a:rPr lang="bn-IN" sz="2800" dirty="0" smtClean="0">
                <a:solidFill>
                  <a:srgbClr val="00B0F0"/>
                </a:solidFill>
              </a:rPr>
              <a:t>বাচ্যোৎপ্রেক্ষা হয়। </a:t>
            </a:r>
            <a:r>
              <a:rPr lang="bn-IN" sz="2400" dirty="0" smtClean="0">
                <a:solidFill>
                  <a:srgbClr val="00B0F0"/>
                </a:solidFill>
              </a:rPr>
              <a:t>যেমনঃ- </a:t>
            </a:r>
          </a:p>
          <a:p>
            <a:pPr marL="0" indent="0">
              <a:buNone/>
            </a:pPr>
            <a:r>
              <a:rPr lang="bn-IN" sz="2400" dirty="0">
                <a:solidFill>
                  <a:srgbClr val="00B0F0"/>
                </a:solidFill>
              </a:rPr>
              <a:t> </a:t>
            </a:r>
            <a:r>
              <a:rPr lang="bn-IN" sz="2400" dirty="0" smtClean="0">
                <a:solidFill>
                  <a:srgbClr val="00B0F0"/>
                </a:solidFill>
              </a:rPr>
              <a:t>               </a:t>
            </a:r>
            <a:r>
              <a:rPr lang="bn-IN" sz="2400" dirty="0" smtClean="0">
                <a:solidFill>
                  <a:srgbClr val="7030A0"/>
                </a:solidFill>
              </a:rPr>
              <a:t>ক্ষুধার রাজ্যে পৃথিবী গদ্যময়</a:t>
            </a:r>
          </a:p>
          <a:p>
            <a:pPr marL="0" indent="0">
              <a:buNone/>
            </a:pPr>
            <a:r>
              <a:rPr lang="bn-IN" sz="2400" dirty="0">
                <a:solidFill>
                  <a:srgbClr val="7030A0"/>
                </a:solidFill>
              </a:rPr>
              <a:t> </a:t>
            </a:r>
            <a:r>
              <a:rPr lang="bn-IN" sz="2400" dirty="0" smtClean="0">
                <a:solidFill>
                  <a:srgbClr val="7030A0"/>
                </a:solidFill>
              </a:rPr>
              <a:t>              পূর্ণিমার চাঁদ যেন ঝলসানো রুটি।– </a:t>
            </a:r>
            <a:r>
              <a:rPr lang="bn-IN" sz="2400" dirty="0" smtClean="0">
                <a:solidFill>
                  <a:srgbClr val="00B0F0"/>
                </a:solidFill>
              </a:rPr>
              <a:t>এখানে উপমেয় =</a:t>
            </a:r>
            <a:r>
              <a:rPr lang="bn-IN" sz="2400" dirty="0" smtClean="0">
                <a:solidFill>
                  <a:srgbClr val="00B0F0"/>
                </a:solidFill>
              </a:rPr>
              <a:t>পূর্ণিমার চাঁদ, উপমান= ঝলসানো রুটি, সংশয়মূলক শব্দ= যেন। </a:t>
            </a:r>
          </a:p>
          <a:p>
            <a:pPr marL="0" indent="0">
              <a:buNone/>
            </a:pPr>
            <a:r>
              <a:rPr lang="bn-IN" sz="2400" dirty="0">
                <a:solidFill>
                  <a:srgbClr val="00B0F0"/>
                </a:solidFill>
              </a:rPr>
              <a:t> </a:t>
            </a:r>
            <a:r>
              <a:rPr lang="bn-IN" sz="2400" dirty="0" smtClean="0">
                <a:solidFill>
                  <a:srgbClr val="00B0F0"/>
                </a:solidFill>
              </a:rPr>
              <a:t>                      </a:t>
            </a:r>
            <a:r>
              <a:rPr lang="bn-IN" sz="2400" dirty="0" smtClean="0">
                <a:solidFill>
                  <a:srgbClr val="FF0000"/>
                </a:solidFill>
              </a:rPr>
              <a:t> রমণীর বরদেহ, সে যেন কবিতা;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FF0000"/>
                </a:solidFill>
              </a:rPr>
              <a:t>                              রচয়িতা নিজে ভগবান। </a:t>
            </a:r>
            <a:r>
              <a:rPr lang="bn-IN" sz="2400" dirty="0" smtClean="0">
                <a:solidFill>
                  <a:srgbClr val="00B0F0"/>
                </a:solidFill>
              </a:rPr>
              <a:t>- এখানে রমণীর বরদেহকে কবিতা বলে সংশয়। </a:t>
            </a:r>
            <a:r>
              <a:rPr lang="bn-IN" sz="2400" dirty="0" smtClean="0">
                <a:solidFill>
                  <a:srgbClr val="00B0F0"/>
                </a:solidFill>
              </a:rPr>
              <a:t>সংশয়মূলক শব্দ= যেন। </a:t>
            </a:r>
          </a:p>
          <a:p>
            <a:pPr marL="0" indent="0">
              <a:buNone/>
            </a:pPr>
            <a:endParaRPr lang="en-IN" sz="2400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4000" dirty="0" smtClean="0">
                <a:solidFill>
                  <a:srgbClr val="FF0000"/>
                </a:solidFill>
              </a:rPr>
              <a:t>বাচ্যোৎপ্রেক্ষা</a:t>
            </a:r>
            <a:r>
              <a:rPr lang="bn-IN" dirty="0" smtClean="0">
                <a:solidFill>
                  <a:srgbClr val="00B0F0"/>
                </a:solidFill>
              </a:rPr>
              <a:t/>
            </a:r>
            <a:br>
              <a:rPr lang="bn-IN" dirty="0" smtClean="0">
                <a:solidFill>
                  <a:srgbClr val="00B0F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373676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bn-IN" sz="2800" dirty="0" smtClean="0">
                <a:solidFill>
                  <a:srgbClr val="7030A0"/>
                </a:solidFill>
              </a:rPr>
              <a:t>এখানে সংশয় থাকবে কিন্তু সংশয়বাচক শব্দটি থাকবে না অথচ উপমেয়কে উপমান বলে মনে হবে। যেমনঃ-</a:t>
            </a:r>
          </a:p>
          <a:p>
            <a:pPr marL="0" indent="0" algn="just">
              <a:buNone/>
            </a:pPr>
            <a:r>
              <a:rPr lang="bn-IN" sz="2800" dirty="0">
                <a:solidFill>
                  <a:srgbClr val="00B0F0"/>
                </a:solidFill>
              </a:rPr>
              <a:t> </a:t>
            </a:r>
            <a:r>
              <a:rPr lang="bn-IN" sz="2800" dirty="0" smtClean="0">
                <a:solidFill>
                  <a:srgbClr val="00B0F0"/>
                </a:solidFill>
              </a:rPr>
              <a:t>            </a:t>
            </a:r>
            <a:r>
              <a:rPr lang="bn-IN" sz="2800" dirty="0" smtClean="0">
                <a:solidFill>
                  <a:srgbClr val="FF0000"/>
                </a:solidFill>
              </a:rPr>
              <a:t>কি পেখলুঁ নটবর   গৌর কিশোর।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          অভিনব হেম কল্পতরু সঞ্চরু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                     সুরধনী তীরে উজোর।– </a:t>
            </a:r>
            <a:r>
              <a:rPr lang="bn-IN" sz="2800" dirty="0" smtClean="0">
                <a:solidFill>
                  <a:srgbClr val="00B0F0"/>
                </a:solidFill>
              </a:rPr>
              <a:t>এখানে গৌরকিশোরকে সঞ্চারমান হেমকল্পতরু বলে সংশয় হচ্ছে। ‘যেন’ উল্লেখ না থাকলেও সংশয় প্রকাশ পাচ্ছে।  </a:t>
            </a:r>
          </a:p>
          <a:p>
            <a:pPr marL="0" indent="0" algn="just">
              <a:buNone/>
            </a:pPr>
            <a:r>
              <a:rPr lang="bn-IN" sz="2800" dirty="0">
                <a:solidFill>
                  <a:srgbClr val="00B0F0"/>
                </a:solidFill>
              </a:rPr>
              <a:t> </a:t>
            </a:r>
            <a:r>
              <a:rPr lang="bn-IN" sz="2800" dirty="0" smtClean="0">
                <a:solidFill>
                  <a:srgbClr val="00B0F0"/>
                </a:solidFill>
              </a:rPr>
              <a:t>  </a:t>
            </a:r>
            <a:r>
              <a:rPr lang="bn-IN" sz="2800" dirty="0" smtClean="0">
                <a:solidFill>
                  <a:srgbClr val="FF0000"/>
                </a:solidFill>
              </a:rPr>
              <a:t>‘হাতে মসী মুখে মসী মেঘে ঢাকা শিশুশশী’।– </a:t>
            </a:r>
            <a:r>
              <a:rPr lang="bn-IN" sz="2800" dirty="0" smtClean="0">
                <a:solidFill>
                  <a:srgbClr val="002060"/>
                </a:solidFill>
              </a:rPr>
              <a:t>এখানে হাতে মুখে মসী মাখা শিশু যেন মেঘে ঢাকা চন্দ্র। ‘যেন’ না ব্যবহার করার পরেও এখানে সংশয় প্রকাশিত হয়েছে।</a:t>
            </a:r>
            <a:r>
              <a:rPr lang="bn-IN" sz="2800" dirty="0" smtClean="0">
                <a:solidFill>
                  <a:srgbClr val="00B0F0"/>
                </a:solidFill>
              </a:rPr>
              <a:t>  </a:t>
            </a:r>
            <a:endParaRPr lang="en-IN" sz="2800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bn-IN" sz="4000" dirty="0" smtClean="0">
                <a:solidFill>
                  <a:srgbClr val="FF0000"/>
                </a:solidFill>
              </a:rPr>
              <a:t>প্রতীয়মানোৎপ্রেক্ষা </a:t>
            </a:r>
            <a:endParaRPr lang="en-IN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02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bn-IN" sz="2400" dirty="0" smtClean="0"/>
          </a:p>
          <a:p>
            <a:pPr marL="0" indent="0">
              <a:buNone/>
            </a:pPr>
            <a:r>
              <a:rPr lang="bn-IN" sz="2400" dirty="0" smtClean="0"/>
              <a:t>যে উৎপ্রেক্ষা অলঙ্কারে একটি মাত্র উপমেয় ও একাধিক উপমান থাকে। যেমনঃ- </a:t>
            </a:r>
          </a:p>
          <a:p>
            <a:pPr marL="0" indent="0">
              <a:buNone/>
            </a:pPr>
            <a:endParaRPr lang="bn-IN" sz="2400" dirty="0" smtClean="0"/>
          </a:p>
          <a:p>
            <a:pPr marL="0" indent="0">
              <a:buNone/>
            </a:pPr>
            <a:r>
              <a:rPr lang="bn-IN" sz="2400" dirty="0"/>
              <a:t> </a:t>
            </a:r>
            <a:r>
              <a:rPr lang="bn-IN" sz="2400" dirty="0" smtClean="0"/>
              <a:t>		</a:t>
            </a:r>
            <a:r>
              <a:rPr lang="bn-IN" sz="2400" dirty="0" smtClean="0">
                <a:solidFill>
                  <a:srgbClr val="FF0000"/>
                </a:solidFill>
              </a:rPr>
              <a:t>	ফুলগুলি যেন কথা,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FF0000"/>
                </a:solidFill>
              </a:rPr>
              <a:t>	পাতাগুলি যেন চারিদিকে তার পুঞ্জিত নীরবতা।– </a:t>
            </a:r>
          </a:p>
          <a:p>
            <a:pPr marL="0" indent="0">
              <a:buNone/>
            </a:pPr>
            <a:endParaRPr lang="bn-IN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bn-IN" sz="2400" dirty="0" smtClean="0"/>
              <a:t>এখানে উপমেয় অনুপস্থিত (বৃক্ষ)। উপমান= কথা, পুঞ্জিত নীরবতা। সংশয়বাচক শব্দ= যেন। সুতরাং এখানে মালোৎপ্রেক্ষা হয়েছে। </a:t>
            </a:r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2800" dirty="0" smtClean="0">
                <a:solidFill>
                  <a:srgbClr val="00B0F0"/>
                </a:solidFill>
              </a:rPr>
              <a:t>বাচ্যোৎপ্রেক্ষা ও প্রতীয়মানোৎপ্রেক্ষা ছাড়া আরেকটি উৎপ্রেক্ষা আছে। তার নাম </a:t>
            </a:r>
            <a:r>
              <a:rPr lang="bn-IN" sz="2800" dirty="0" smtClean="0">
                <a:solidFill>
                  <a:srgbClr val="FF0000"/>
                </a:solidFill>
              </a:rPr>
              <a:t>মালোৎপ্রেক্ষা।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4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n-IN" dirty="0" smtClean="0">
                <a:solidFill>
                  <a:srgbClr val="00B050"/>
                </a:solidFill>
              </a:rPr>
              <a:t>১)              যত তাপস বালক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50"/>
                </a:solidFill>
              </a:rPr>
              <a:t>      শিশুর সুস্নিগ্ধ যেন তরুণ আলোক।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২) এ ব্রহ্মান্ড ঝুলে প্রকাণ্ড রঙীন মাকাল ফল।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00B050"/>
                </a:solidFill>
              </a:rPr>
              <a:t>৩) সাধ্বী জননীর দৃষ্টি সমুদ্যত বাজ।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C00000"/>
                </a:solidFill>
              </a:rPr>
              <a:t>৪)                বসিলা যুবতী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C00000"/>
                </a:solidFill>
              </a:rPr>
              <a:t>       পদতলে, আহা মরি, সুবর্ণ দেউটি,</a:t>
            </a:r>
          </a:p>
          <a:p>
            <a:pPr marL="0" indent="0">
              <a:buNone/>
            </a:pPr>
            <a:r>
              <a:rPr lang="bn-IN" dirty="0" smtClean="0">
                <a:solidFill>
                  <a:srgbClr val="C00000"/>
                </a:solidFill>
              </a:rPr>
              <a:t>            তুলসীর মূলে যেন জ্বলিল ।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IN" sz="3200" dirty="0" smtClean="0">
                <a:solidFill>
                  <a:srgbClr val="FF0000"/>
                </a:solidFill>
              </a:rPr>
              <a:t>নিচের কোনটি কোন উৎপ্রেক্ষার উদাহরণঃ- 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483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n-IN" dirty="0" smtClean="0"/>
              <a:t> </a:t>
            </a:r>
          </a:p>
          <a:p>
            <a:pPr marL="0" indent="0">
              <a:buNone/>
            </a:pPr>
            <a:endParaRPr lang="bn-IN" dirty="0"/>
          </a:p>
          <a:p>
            <a:pPr marL="0" indent="0" algn="ctr">
              <a:buNone/>
            </a:pPr>
            <a:endParaRPr lang="bn-IN" dirty="0"/>
          </a:p>
          <a:p>
            <a:pPr marL="0" indent="0" algn="ctr">
              <a:buNone/>
            </a:pPr>
            <a:r>
              <a:rPr lang="bn-IN" sz="7200" dirty="0" smtClean="0">
                <a:solidFill>
                  <a:srgbClr val="FFC000"/>
                </a:solidFill>
              </a:rPr>
              <a:t>ধন্যবাদ</a:t>
            </a:r>
            <a:endParaRPr lang="en-IN" sz="72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076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80</TotalTime>
  <Words>301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উৎপ্রেক্ষা</vt:lpstr>
      <vt:lpstr>ইহা একটি সাদৃশ্যমূলক অর্থালঙ্কার উৎপ্রেক্ষা=সংশয়</vt:lpstr>
      <vt:lpstr>বাচ্যোৎপ্রেক্ষা </vt:lpstr>
      <vt:lpstr>প্রতীয়মানোৎপ্রেক্ষা </vt:lpstr>
      <vt:lpstr>বাচ্যোৎপ্রেক্ষা ও প্রতীয়মানোৎপ্রেক্ষা ছাড়া আরেকটি উৎপ্রেক্ষা আছে। তার নাম মালোৎপ্রেক্ষা।</vt:lpstr>
      <vt:lpstr>নিচের কোনটি কোন উৎপ্রেক্ষার উদাহরণঃ-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উৎপ্রেক্ষা</dc:title>
  <dc:creator>Hena Biswas</dc:creator>
  <cp:lastModifiedBy>Hena Biswas</cp:lastModifiedBy>
  <cp:revision>24</cp:revision>
  <dcterms:created xsi:type="dcterms:W3CDTF">2021-05-03T13:00:27Z</dcterms:created>
  <dcterms:modified xsi:type="dcterms:W3CDTF">2021-05-03T14:21:25Z</dcterms:modified>
</cp:coreProperties>
</file>